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8" r:id="rId4"/>
    <p:sldId id="268" r:id="rId5"/>
    <p:sldId id="269" r:id="rId6"/>
    <p:sldId id="260" r:id="rId7"/>
    <p:sldId id="259" r:id="rId8"/>
    <p:sldId id="262" r:id="rId9"/>
    <p:sldId id="261" r:id="rId10"/>
    <p:sldId id="263" r:id="rId11"/>
    <p:sldId id="267" r:id="rId12"/>
    <p:sldId id="265" r:id="rId13"/>
    <p:sldId id="266" r:id="rId14"/>
    <p:sldId id="264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2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60B1B-A78B-48C9-AE91-A7F91EAE719B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BF886-EAC6-4D20-B9F9-2A2679A897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7257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60B1B-A78B-48C9-AE91-A7F91EAE719B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BF886-EAC6-4D20-B9F9-2A2679A897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351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60B1B-A78B-48C9-AE91-A7F91EAE719B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BF886-EAC6-4D20-B9F9-2A2679A8972A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35483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60B1B-A78B-48C9-AE91-A7F91EAE719B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BF886-EAC6-4D20-B9F9-2A2679A897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08422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60B1B-A78B-48C9-AE91-A7F91EAE719B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BF886-EAC6-4D20-B9F9-2A2679A8972A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94829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60B1B-A78B-48C9-AE91-A7F91EAE719B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BF886-EAC6-4D20-B9F9-2A2679A897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33533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60B1B-A78B-48C9-AE91-A7F91EAE719B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BF886-EAC6-4D20-B9F9-2A2679A897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92053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60B1B-A78B-48C9-AE91-A7F91EAE719B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BF886-EAC6-4D20-B9F9-2A2679A897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0690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60B1B-A78B-48C9-AE91-A7F91EAE719B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BF886-EAC6-4D20-B9F9-2A2679A897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4300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60B1B-A78B-48C9-AE91-A7F91EAE719B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BF886-EAC6-4D20-B9F9-2A2679A897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2410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60B1B-A78B-48C9-AE91-A7F91EAE719B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BF886-EAC6-4D20-B9F9-2A2679A897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483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60B1B-A78B-48C9-AE91-A7F91EAE719B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BF886-EAC6-4D20-B9F9-2A2679A897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8460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60B1B-A78B-48C9-AE91-A7F91EAE719B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BF886-EAC6-4D20-B9F9-2A2679A897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5292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60B1B-A78B-48C9-AE91-A7F91EAE719B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BF886-EAC6-4D20-B9F9-2A2679A897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9557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60B1B-A78B-48C9-AE91-A7F91EAE719B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BF886-EAC6-4D20-B9F9-2A2679A897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6480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60B1B-A78B-48C9-AE91-A7F91EAE719B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BF886-EAC6-4D20-B9F9-2A2679A897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5183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60B1B-A78B-48C9-AE91-A7F91EAE719B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8BF886-EAC6-4D20-B9F9-2A2679A897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1811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07067" y="1810327"/>
            <a:ext cx="7766936" cy="1025237"/>
          </a:xfrm>
        </p:spPr>
        <p:txBody>
          <a:bodyPr/>
          <a:lstStyle/>
          <a:p>
            <a:r>
              <a:rPr lang="fr-FR" dirty="0" smtClean="0">
                <a:latin typeface="Garamond" panose="02020404030301010803" pitchFamily="18" charset="0"/>
              </a:rPr>
              <a:t>Intervention </a:t>
            </a:r>
            <a:endParaRPr lang="fr-FR" dirty="0">
              <a:latin typeface="Garamond" panose="02020404030301010803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07067" y="3075709"/>
            <a:ext cx="7766936" cy="2072023"/>
          </a:xfrm>
        </p:spPr>
        <p:txBody>
          <a:bodyPr>
            <a:normAutofit/>
          </a:bodyPr>
          <a:lstStyle/>
          <a:p>
            <a:r>
              <a:rPr lang="fr-FR" dirty="0" smtClean="0">
                <a:latin typeface="Garamond" panose="02020404030301010803" pitchFamily="18" charset="0"/>
              </a:rPr>
              <a:t>Les orientations sexuelles et romantiques </a:t>
            </a:r>
          </a:p>
          <a:p>
            <a:r>
              <a:rPr lang="fr-FR" dirty="0" smtClean="0">
                <a:latin typeface="Garamond" panose="02020404030301010803" pitchFamily="18" charset="0"/>
              </a:rPr>
              <a:t>Les identités de </a:t>
            </a:r>
            <a:r>
              <a:rPr lang="fr-FR" dirty="0" smtClean="0">
                <a:latin typeface="Garamond" panose="02020404030301010803" pitchFamily="18" charset="0"/>
              </a:rPr>
              <a:t>genres</a:t>
            </a:r>
          </a:p>
          <a:p>
            <a:endParaRPr lang="fr-FR" dirty="0" smtClean="0">
              <a:latin typeface="Garamond" panose="02020404030301010803" pitchFamily="18" charset="0"/>
            </a:endParaRPr>
          </a:p>
          <a:p>
            <a:endParaRPr lang="fr-FR" dirty="0">
              <a:latin typeface="Garamond" panose="02020404030301010803" pitchFamily="18" charset="0"/>
            </a:endParaRPr>
          </a:p>
          <a:p>
            <a:r>
              <a:rPr lang="fr-FR" dirty="0" smtClean="0">
                <a:latin typeface="Garamond" panose="02020404030301010803" pitchFamily="18" charset="0"/>
              </a:rPr>
              <a:t>Mme STEFANI</a:t>
            </a:r>
            <a:endParaRPr lang="fr-FR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01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>
                <a:solidFill>
                  <a:srgbClr val="92D050"/>
                </a:solidFill>
                <a:latin typeface="Garamond" panose="02020404030301010803" pitchFamily="18" charset="0"/>
              </a:rPr>
              <a:t>Il s’agit d’une injure non publique </a:t>
            </a:r>
            <a:endParaRPr lang="fr-FR" dirty="0">
              <a:solidFill>
                <a:srgbClr val="92D050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800" u="sng" dirty="0"/>
              <a:t>Peine encourue </a:t>
            </a:r>
            <a:r>
              <a:rPr lang="fr-FR" sz="2800" u="sng" dirty="0" smtClean="0"/>
              <a:t>:</a:t>
            </a:r>
          </a:p>
          <a:p>
            <a:pPr marL="0" indent="0">
              <a:buNone/>
            </a:pPr>
            <a:endParaRPr lang="fr-FR" sz="2800" dirty="0"/>
          </a:p>
          <a:p>
            <a:r>
              <a:rPr lang="fr-FR" sz="2400" dirty="0"/>
              <a:t>A : Un rappel à la loi </a:t>
            </a:r>
            <a:endParaRPr lang="fr-FR" sz="2400" dirty="0" smtClean="0"/>
          </a:p>
          <a:p>
            <a:pPr marL="0" indent="0">
              <a:buNone/>
            </a:pPr>
            <a:endParaRPr lang="fr-FR" sz="2400" dirty="0"/>
          </a:p>
          <a:p>
            <a:r>
              <a:rPr lang="fr-FR" sz="2400" dirty="0"/>
              <a:t>B : 500 euros d’amende</a:t>
            </a:r>
            <a:r>
              <a:rPr lang="fr-FR" sz="2400" dirty="0" smtClean="0"/>
              <a:t>.</a:t>
            </a:r>
          </a:p>
          <a:p>
            <a:pPr marL="0" indent="0">
              <a:buNone/>
            </a:pPr>
            <a:endParaRPr lang="fr-FR" sz="2400" dirty="0"/>
          </a:p>
          <a:p>
            <a:r>
              <a:rPr lang="fr-FR" sz="2400" dirty="0"/>
              <a:t>C : 1500 euros d’amende.</a:t>
            </a:r>
          </a:p>
        </p:txBody>
      </p:sp>
    </p:spTree>
    <p:extLst>
      <p:ext uri="{BB962C8B-B14F-4D97-AF65-F5344CB8AC3E}">
        <p14:creationId xmlns:p14="http://schemas.microsoft.com/office/powerpoint/2010/main" val="52032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6643" y="2586182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fr-FR" sz="3200" dirty="0" smtClean="0">
                <a:solidFill>
                  <a:srgbClr val="92D050"/>
                </a:solidFill>
                <a:latin typeface="Garamond" panose="02020404030301010803" pitchFamily="18" charset="0"/>
              </a:rPr>
              <a:t>Réponse C : 1500 euros d’amende </a:t>
            </a:r>
            <a:endParaRPr lang="fr-FR" sz="3200" dirty="0">
              <a:solidFill>
                <a:srgbClr val="92D05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2576945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200" b="1" u="sng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Mise en situation 2</a:t>
            </a: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 : </a:t>
            </a:r>
            <a:r>
              <a:rPr lang="fr-FR" sz="3200" dirty="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/>
            </a:r>
            <a:br>
              <a:rPr lang="fr-FR" sz="3200" dirty="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</a:br>
            <a:r>
              <a:rPr lang="fr-FR" sz="3200" dirty="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Je </a:t>
            </a: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suis une fille en classe de 3</a:t>
            </a:r>
            <a:r>
              <a:rPr lang="fr-FR" sz="3200" baseline="300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ème</a:t>
            </a:r>
            <a:r>
              <a:rPr lang="fr-FR" sz="32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. J’aime mes cheveux courts et porter des pantalons larges et des sweats à capuche. L’autre jour, en entrant en classe, un camarade dit haut et fort « Hey la lesbienne, t’es un mec ou une meuf en fait ? »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3297383"/>
            <a:ext cx="8596668" cy="27439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u="sng" dirty="0"/>
              <a:t>Il s’agit</a:t>
            </a:r>
            <a:r>
              <a:rPr lang="fr-FR" b="1" dirty="0"/>
              <a:t> : </a:t>
            </a:r>
          </a:p>
          <a:p>
            <a:r>
              <a:rPr lang="fr-FR" dirty="0"/>
              <a:t>A : D’une violence sexuelle </a:t>
            </a:r>
          </a:p>
          <a:p>
            <a:r>
              <a:rPr lang="fr-FR" dirty="0"/>
              <a:t>B : D’une injure homophobe publique </a:t>
            </a:r>
          </a:p>
          <a:p>
            <a:r>
              <a:rPr lang="fr-FR" dirty="0"/>
              <a:t>C : D’une injure homophobe non publique </a:t>
            </a:r>
          </a:p>
          <a:p>
            <a:r>
              <a:rPr lang="fr-FR" dirty="0"/>
              <a:t>D : Une diffamation homophobe </a:t>
            </a:r>
          </a:p>
        </p:txBody>
      </p:sp>
    </p:spTree>
    <p:extLst>
      <p:ext uri="{BB962C8B-B14F-4D97-AF65-F5344CB8AC3E}">
        <p14:creationId xmlns:p14="http://schemas.microsoft.com/office/powerpoint/2010/main" val="72850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>
                <a:solidFill>
                  <a:srgbClr val="92D050"/>
                </a:solidFill>
                <a:latin typeface="Garamond" panose="02020404030301010803" pitchFamily="18" charset="0"/>
              </a:rPr>
              <a:t>Il s’agit d’une diffamation publique</a:t>
            </a:r>
            <a:endParaRPr lang="fr-FR" dirty="0">
              <a:solidFill>
                <a:srgbClr val="92D050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sz="2800" u="sng" dirty="0" smtClean="0"/>
              <a:t>Peine </a:t>
            </a:r>
            <a:r>
              <a:rPr lang="fr-FR" sz="2800" u="sng" dirty="0"/>
              <a:t>encourue </a:t>
            </a:r>
            <a:r>
              <a:rPr lang="fr-FR" sz="2800" u="sng" dirty="0" smtClean="0"/>
              <a:t>:</a:t>
            </a:r>
          </a:p>
          <a:p>
            <a:pPr marL="0" indent="0">
              <a:buNone/>
            </a:pPr>
            <a:endParaRPr lang="fr-FR" sz="2800" dirty="0"/>
          </a:p>
          <a:p>
            <a:r>
              <a:rPr lang="fr-FR" sz="2800" dirty="0"/>
              <a:t>A : 10 000 euros d’amende </a:t>
            </a:r>
            <a:endParaRPr lang="fr-FR" sz="2800" dirty="0" smtClean="0"/>
          </a:p>
          <a:p>
            <a:endParaRPr lang="fr-FR" sz="2800" dirty="0"/>
          </a:p>
          <a:p>
            <a:r>
              <a:rPr lang="fr-FR" sz="2800" dirty="0"/>
              <a:t>B : 1 an d’emprisonnement et 10 000 euros </a:t>
            </a:r>
            <a:r>
              <a:rPr lang="fr-FR" sz="2800" dirty="0" smtClean="0"/>
              <a:t>d’amende</a:t>
            </a:r>
          </a:p>
          <a:p>
            <a:pPr marL="0" indent="0">
              <a:buNone/>
            </a:pPr>
            <a:endParaRPr lang="fr-FR" sz="2800" dirty="0"/>
          </a:p>
          <a:p>
            <a:r>
              <a:rPr lang="fr-FR" sz="2800" dirty="0"/>
              <a:t>C : 1 an d’emprisonnement et 45 000 euros d’amende </a:t>
            </a:r>
            <a:endParaRPr lang="fr-FR" sz="2800" dirty="0" smtClean="0"/>
          </a:p>
          <a:p>
            <a:endParaRPr lang="fr-FR" sz="2800" dirty="0"/>
          </a:p>
          <a:p>
            <a:r>
              <a:rPr lang="fr-FR" sz="2800" dirty="0"/>
              <a:t>D : 2 ans d’emprisonnement. </a:t>
            </a:r>
          </a:p>
          <a:p>
            <a:pPr marL="0" indent="0">
              <a:buNone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85258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6643" y="2586182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fr-FR" sz="3200" dirty="0" smtClean="0">
                <a:solidFill>
                  <a:srgbClr val="92D050"/>
                </a:solidFill>
                <a:latin typeface="Garamond" panose="02020404030301010803" pitchFamily="18" charset="0"/>
              </a:rPr>
              <a:t>Réponse C : 1 an d’emprisonnement et 45000 euros d’amende</a:t>
            </a:r>
            <a:endParaRPr lang="fr-FR" sz="3200" dirty="0">
              <a:solidFill>
                <a:srgbClr val="92D05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64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latin typeface="Garamond" panose="02020404030301010803" pitchFamily="18" charset="0"/>
              </a:rPr>
              <a:t>Introduction</a:t>
            </a:r>
            <a:endParaRPr lang="fr-FR" b="1" dirty="0">
              <a:latin typeface="Garamond" panose="02020404030301010803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615644"/>
            <a:ext cx="8596668" cy="4711265"/>
          </a:xfrm>
        </p:spPr>
        <p:txBody>
          <a:bodyPr>
            <a:normAutofit fontScale="92500" lnSpcReduction="10000"/>
          </a:bodyPr>
          <a:lstStyle/>
          <a:p>
            <a:r>
              <a:rPr lang="fr-FR" sz="2000" u="sng" dirty="0" smtClean="0">
                <a:latin typeface="Garamond" panose="02020404030301010803" pitchFamily="18" charset="0"/>
              </a:rPr>
              <a:t>Cadre de la séance </a:t>
            </a:r>
            <a:r>
              <a:rPr lang="fr-FR" sz="2000" u="sng" dirty="0" smtClean="0">
                <a:latin typeface="Garamond" panose="02020404030301010803" pitchFamily="18" charset="0"/>
              </a:rPr>
              <a:t>:</a:t>
            </a:r>
          </a:p>
          <a:p>
            <a:pPr marL="0" indent="0">
              <a:buNone/>
            </a:pPr>
            <a:endParaRPr lang="fr-FR" sz="2000" u="sng" dirty="0" smtClean="0">
              <a:latin typeface="Garamond" panose="02020404030301010803" pitchFamily="18" charset="0"/>
            </a:endParaRPr>
          </a:p>
          <a:p>
            <a:pPr marL="0" indent="0" algn="ctr">
              <a:buNone/>
            </a:pPr>
            <a:r>
              <a:rPr lang="fr-FR" sz="2000" dirty="0">
                <a:latin typeface="Garamond" panose="02020404030301010803" pitchFamily="18" charset="0"/>
              </a:rPr>
              <a:t>Tout propos ou actes à caractères discriminatoires fera l’objet d’un signalement</a:t>
            </a:r>
            <a:endParaRPr lang="fr-FR" sz="2000" u="sng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fr-FR" sz="2000" u="sng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fr-FR" sz="2000" u="sng" dirty="0" smtClean="0">
              <a:latin typeface="Garamond" panose="02020404030301010803" pitchFamily="18" charset="0"/>
            </a:endParaRPr>
          </a:p>
          <a:p>
            <a:r>
              <a:rPr lang="fr-FR" sz="2000" u="sng" dirty="0" smtClean="0">
                <a:latin typeface="Garamond" panose="02020404030301010803" pitchFamily="18" charset="0"/>
              </a:rPr>
              <a:t>Trois temps 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Garamond" panose="02020404030301010803" pitchFamily="18" charset="0"/>
              </a:rPr>
              <a:t>Analyse d’une vidéo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Garamond" panose="02020404030301010803" pitchFamily="18" charset="0"/>
              </a:rPr>
              <a:t>Temps d’échange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Garamond" panose="02020404030301010803" pitchFamily="18" charset="0"/>
              </a:rPr>
              <a:t>Ce que dit la loi</a:t>
            </a:r>
          </a:p>
          <a:p>
            <a:pPr>
              <a:buFont typeface="Wingdings" panose="05000000000000000000" pitchFamily="2" charset="2"/>
              <a:buChar char="q"/>
            </a:pPr>
            <a:endParaRPr lang="fr-FR" sz="2000" u="sng" dirty="0">
              <a:latin typeface="Garamond" panose="02020404030301010803" pitchFamily="18" charset="0"/>
            </a:endParaRPr>
          </a:p>
          <a:p>
            <a:pPr marL="0" indent="0" algn="r">
              <a:buNone/>
            </a:pPr>
            <a:r>
              <a:rPr lang="fr-FR" dirty="0" smtClean="0"/>
              <a:t>.</a:t>
            </a:r>
          </a:p>
          <a:p>
            <a:pPr marL="0" indent="0">
              <a:buNone/>
            </a:pP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7115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>
                <a:latin typeface="Garamond" panose="02020404030301010803" pitchFamily="18" charset="0"/>
              </a:rPr>
              <a:t>Temps 1 : Analyse d’une vidéo</a:t>
            </a:r>
            <a:br>
              <a:rPr lang="fr-FR" dirty="0" smtClean="0">
                <a:latin typeface="Garamond" panose="02020404030301010803" pitchFamily="18" charset="0"/>
              </a:rPr>
            </a:br>
            <a:r>
              <a:rPr lang="fr-FR" sz="2400" dirty="0" smtClean="0">
                <a:solidFill>
                  <a:schemeClr val="accent2">
                    <a:lumMod val="75000"/>
                  </a:schemeClr>
                </a:solidFill>
                <a:latin typeface="Garamond" panose="02020404030301010803" pitchFamily="18" charset="0"/>
              </a:rPr>
              <a:t>(15 min) </a:t>
            </a:r>
            <a:endParaRPr lang="fr-FR" sz="2400" dirty="0">
              <a:solidFill>
                <a:schemeClr val="accent2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477819"/>
            <a:ext cx="8596668" cy="45727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u="sng" dirty="0" smtClean="0">
                <a:latin typeface="Garamond" panose="02020404030301010803" pitchFamily="18" charset="0"/>
              </a:rPr>
              <a:t>Consigne </a:t>
            </a:r>
            <a:r>
              <a:rPr lang="fr-FR" sz="2800" dirty="0" smtClean="0">
                <a:latin typeface="Garamond" panose="02020404030301010803" pitchFamily="18" charset="0"/>
              </a:rPr>
              <a:t>: </a:t>
            </a:r>
            <a:endParaRPr lang="fr-FR" sz="3200" i="1" dirty="0" smtClean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fr-FR" sz="2800" dirty="0" smtClean="0">
                <a:latin typeface="Garamond" panose="02020404030301010803" pitchFamily="18" charset="0"/>
              </a:rPr>
              <a:t>Par groupe de </a:t>
            </a:r>
            <a:r>
              <a:rPr lang="fr-FR" sz="2800" dirty="0" smtClean="0">
                <a:latin typeface="Garamond" panose="02020404030301010803" pitchFamily="18" charset="0"/>
              </a:rPr>
              <a:t>3 préalablement formés, </a:t>
            </a:r>
            <a:r>
              <a:rPr lang="fr-FR" sz="2800" dirty="0" smtClean="0">
                <a:latin typeface="Garamond" panose="02020404030301010803" pitchFamily="18" charset="0"/>
              </a:rPr>
              <a:t>analysez la vidéo proposée en remplissant le tableau donné.</a:t>
            </a:r>
          </a:p>
          <a:p>
            <a:pPr marL="0" indent="0">
              <a:buNone/>
            </a:pPr>
            <a:endParaRPr lang="fr-FR" sz="2800" dirty="0" smtClean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fr-FR" sz="2800" dirty="0" smtClean="0">
                <a:latin typeface="Garamond" panose="02020404030301010803" pitchFamily="18" charset="0"/>
              </a:rPr>
              <a:t>Choisissez les étiquettes associées à la personne témoignant dans votre vidéo et positionnez les au bon </a:t>
            </a:r>
            <a:r>
              <a:rPr lang="fr-FR" sz="2800" dirty="0" smtClean="0">
                <a:latin typeface="Garamond" panose="02020404030301010803" pitchFamily="18" charset="0"/>
              </a:rPr>
              <a:t>endroit au tableau. </a:t>
            </a:r>
            <a:endParaRPr lang="fr-FR" sz="2800" dirty="0">
              <a:latin typeface="Garamond" panose="02020404030301010803" pitchFamily="18" charset="0"/>
            </a:endParaRPr>
          </a:p>
          <a:p>
            <a:pPr marL="0" indent="0" algn="ctr">
              <a:buNone/>
            </a:pPr>
            <a:r>
              <a:rPr lang="fr-FR" i="1" dirty="0" smtClean="0"/>
              <a:t>Attention de baisser le son pour que chaque groupe puisse écouter sa vidéo. 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98678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369454"/>
            <a:ext cx="8596668" cy="757382"/>
          </a:xfrm>
        </p:spPr>
        <p:txBody>
          <a:bodyPr/>
          <a:lstStyle/>
          <a:p>
            <a:pPr algn="ctr"/>
            <a:r>
              <a:rPr lang="fr-FR" dirty="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Vidéos proposées</a:t>
            </a:r>
            <a:endParaRPr lang="fr-FR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1548389"/>
            <a:ext cx="4533900" cy="250507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1234" y="1519814"/>
            <a:ext cx="4467225" cy="253365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0184" y="4053464"/>
            <a:ext cx="4591050" cy="2600325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68384" y="4053464"/>
            <a:ext cx="4543425" cy="2571750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6336145" y="6488668"/>
            <a:ext cx="2678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De 16min45 à 21min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5645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2727"/>
          </a:xfrm>
        </p:spPr>
        <p:txBody>
          <a:bodyPr/>
          <a:lstStyle/>
          <a:p>
            <a:pPr algn="ctr"/>
            <a:r>
              <a:rPr lang="fr-FR" dirty="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Tableau élève</a:t>
            </a:r>
            <a:endParaRPr lang="fr-FR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0076972"/>
              </p:ext>
            </p:extLst>
          </p:nvPr>
        </p:nvGraphicFramePr>
        <p:xfrm>
          <a:off x="378690" y="2244436"/>
          <a:ext cx="9107054" cy="32973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22245"/>
                <a:gridCol w="2230013"/>
                <a:gridCol w="2277398"/>
                <a:gridCol w="2277398"/>
              </a:tblGrid>
              <a:tr h="17999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 smtClean="0">
                        <a:effectLst/>
                        <a:latin typeface="Garamond" panose="02020404030301010803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 smtClean="0">
                        <a:effectLst/>
                        <a:latin typeface="Garamond" panose="02020404030301010803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latin typeface="Garamond" panose="02020404030301010803" pitchFamily="18" charset="0"/>
                        </a:rPr>
                        <a:t>Décris </a:t>
                      </a:r>
                      <a:r>
                        <a:rPr lang="fr-FR" sz="1600" dirty="0">
                          <a:effectLst/>
                          <a:latin typeface="Garamond" panose="02020404030301010803" pitchFamily="18" charset="0"/>
                        </a:rPr>
                        <a:t>en quelques lignes la situation de la vidéo.</a:t>
                      </a:r>
                      <a:endParaRPr lang="fr-FR" sz="16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 smtClean="0">
                        <a:effectLst/>
                        <a:latin typeface="Garamond" panose="02020404030301010803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latin typeface="Garamond" panose="02020404030301010803" pitchFamily="18" charset="0"/>
                        </a:rPr>
                        <a:t>Comment </a:t>
                      </a:r>
                      <a:r>
                        <a:rPr lang="fr-FR" sz="1600" dirty="0">
                          <a:effectLst/>
                          <a:latin typeface="Garamond" panose="02020404030301010803" pitchFamily="18" charset="0"/>
                        </a:rPr>
                        <a:t>se nomme la discrimination évoquée ?</a:t>
                      </a:r>
                      <a:endParaRPr lang="fr-FR" sz="16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 smtClean="0">
                        <a:effectLst/>
                        <a:latin typeface="Garamond" panose="02020404030301010803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latin typeface="Garamond" panose="02020404030301010803" pitchFamily="18" charset="0"/>
                        </a:rPr>
                        <a:t>Cite </a:t>
                      </a:r>
                      <a:r>
                        <a:rPr lang="fr-FR" sz="1600" dirty="0">
                          <a:effectLst/>
                          <a:latin typeface="Garamond" panose="02020404030301010803" pitchFamily="18" charset="0"/>
                        </a:rPr>
                        <a:t>trois conséquences / sentiments chez la personne subissant la discrimination. </a:t>
                      </a:r>
                      <a:endParaRPr lang="fr-FR" sz="16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 smtClean="0">
                        <a:effectLst/>
                        <a:latin typeface="Garamond" panose="02020404030301010803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latin typeface="Garamond" panose="02020404030301010803" pitchFamily="18" charset="0"/>
                        </a:rPr>
                        <a:t>Cite </a:t>
                      </a:r>
                      <a:r>
                        <a:rPr lang="fr-FR" sz="1600" dirty="0">
                          <a:effectLst/>
                          <a:latin typeface="Garamond" panose="02020404030301010803" pitchFamily="18" charset="0"/>
                        </a:rPr>
                        <a:t>deux attitudes / solutions pour contrer ce type de discrimination lorsqu’on en est témoin. </a:t>
                      </a:r>
                      <a:endParaRPr lang="fr-FR" sz="16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4974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701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>
                <a:latin typeface="Garamond" panose="02020404030301010803" pitchFamily="18" charset="0"/>
              </a:rPr>
              <a:t>Temps 2 : Echange autour des vidéos</a:t>
            </a:r>
            <a:r>
              <a:rPr lang="fr-FR" dirty="0">
                <a:latin typeface="Garamond" panose="02020404030301010803" pitchFamily="18" charset="0"/>
              </a:rPr>
              <a:t/>
            </a:r>
            <a:br>
              <a:rPr lang="fr-FR" dirty="0">
                <a:latin typeface="Garamond" panose="02020404030301010803" pitchFamily="18" charset="0"/>
              </a:rPr>
            </a:br>
            <a:r>
              <a:rPr lang="fr-FR" sz="2800" dirty="0">
                <a:solidFill>
                  <a:schemeClr val="accent2">
                    <a:lumMod val="75000"/>
                  </a:schemeClr>
                </a:solidFill>
                <a:latin typeface="Garamond" panose="02020404030301010803" pitchFamily="18" charset="0"/>
              </a:rPr>
              <a:t>(15 min)</a:t>
            </a:r>
            <a:endParaRPr lang="fr-FR" sz="2800" dirty="0">
              <a:latin typeface="Garamond" panose="02020404030301010803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468583"/>
            <a:ext cx="8596668" cy="45727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u="sng" dirty="0" smtClean="0">
                <a:latin typeface="Garamond" panose="02020404030301010803" pitchFamily="18" charset="0"/>
              </a:rPr>
              <a:t>Consigne </a:t>
            </a:r>
            <a:r>
              <a:rPr lang="fr-FR" sz="2800" dirty="0" smtClean="0">
                <a:latin typeface="Garamond" panose="02020404030301010803" pitchFamily="18" charset="0"/>
              </a:rPr>
              <a:t>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800" dirty="0" smtClean="0">
                <a:latin typeface="Garamond" panose="02020404030301010803" pitchFamily="18" charset="0"/>
              </a:rPr>
              <a:t>Chaque groupe </a:t>
            </a:r>
            <a:r>
              <a:rPr lang="fr-FR" sz="2800" dirty="0" smtClean="0">
                <a:latin typeface="Garamond" panose="02020404030301010803" pitchFamily="18" charset="0"/>
              </a:rPr>
              <a:t>prend </a:t>
            </a:r>
            <a:r>
              <a:rPr lang="fr-FR" sz="2800" dirty="0" smtClean="0">
                <a:latin typeface="Garamond" panose="02020404030301010803" pitchFamily="18" charset="0"/>
              </a:rPr>
              <a:t>la parole pour exposer la situation de sa vidéo (1</a:t>
            </a:r>
            <a:r>
              <a:rPr lang="fr-FR" sz="2800" baseline="30000" dirty="0" smtClean="0">
                <a:latin typeface="Garamond" panose="02020404030301010803" pitchFamily="18" charset="0"/>
              </a:rPr>
              <a:t>ère</a:t>
            </a:r>
            <a:r>
              <a:rPr lang="fr-FR" sz="2800" dirty="0" smtClean="0">
                <a:latin typeface="Garamond" panose="02020404030301010803" pitchFamily="18" charset="0"/>
              </a:rPr>
              <a:t> colonne)</a:t>
            </a:r>
          </a:p>
          <a:p>
            <a:pPr marL="0" indent="0">
              <a:buNone/>
            </a:pPr>
            <a:endParaRPr lang="fr-FR" sz="2800" dirty="0" smtClean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fr-FR" sz="2800" dirty="0" smtClean="0">
                <a:latin typeface="Garamond" panose="02020404030301010803" pitchFamily="18" charset="0"/>
              </a:rPr>
              <a:t>Ensemble, nous échangeons ensuite sur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800" dirty="0" smtClean="0">
                <a:latin typeface="Garamond" panose="02020404030301010803" pitchFamily="18" charset="0"/>
              </a:rPr>
              <a:t>Le type de discrimination                               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800" dirty="0" smtClean="0">
                <a:latin typeface="Garamond" panose="02020404030301010803" pitchFamily="18" charset="0"/>
              </a:rPr>
              <a:t>Les conséquences </a:t>
            </a:r>
            <a:endParaRPr lang="fr-FR" sz="2800" dirty="0">
              <a:latin typeface="Garamond" panose="02020404030301010803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sz="2800" dirty="0" smtClean="0">
                <a:latin typeface="Garamond" panose="02020404030301010803" pitchFamily="18" charset="0"/>
              </a:rPr>
              <a:t>Les attitudes pour lutter contre</a:t>
            </a:r>
          </a:p>
          <a:p>
            <a:pPr>
              <a:buFont typeface="Wingdings" panose="05000000000000000000" pitchFamily="2" charset="2"/>
              <a:buChar char="q"/>
            </a:pPr>
            <a:endParaRPr lang="fr-FR" sz="2800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fr-FR" sz="2800" dirty="0">
              <a:latin typeface="Garamond" panose="02020404030301010803" pitchFamily="18" charset="0"/>
            </a:endParaRPr>
          </a:p>
        </p:txBody>
      </p:sp>
      <p:sp>
        <p:nvSpPr>
          <p:cNvPr id="4" name="Accolade fermante 3"/>
          <p:cNvSpPr/>
          <p:nvPr/>
        </p:nvSpPr>
        <p:spPr>
          <a:xfrm>
            <a:off x="6742545" y="3657600"/>
            <a:ext cx="674255" cy="1930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7416800" y="4438134"/>
            <a:ext cx="22998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Garamond" panose="02020404030301010803" pitchFamily="18" charset="0"/>
              </a:rPr>
              <a:t>Colonnes 2, 3 et 4.</a:t>
            </a:r>
            <a:endParaRPr lang="fr-FR" sz="20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31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dirty="0" smtClean="0">
                <a:latin typeface="Garamond" panose="02020404030301010803" pitchFamily="18" charset="0"/>
              </a:rPr>
              <a:t>Correction tableau Orientations sexuelles et romantiques &amp; Identités de genres</a:t>
            </a:r>
            <a:endParaRPr lang="fr-FR" dirty="0">
              <a:latin typeface="Garamond" panose="02020404030301010803" pitchFamily="18" charset="0"/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5523149"/>
              </p:ext>
            </p:extLst>
          </p:nvPr>
        </p:nvGraphicFramePr>
        <p:xfrm>
          <a:off x="677863" y="2160588"/>
          <a:ext cx="8596312" cy="37541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298156"/>
                <a:gridCol w="42981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Garamond" panose="02020404030301010803" pitchFamily="18" charset="0"/>
                        </a:rPr>
                        <a:t>Orientations sexuelles et romantiques</a:t>
                      </a:r>
                      <a:endParaRPr lang="fr-FR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Garamond" panose="02020404030301010803" pitchFamily="18" charset="0"/>
                        </a:rPr>
                        <a:t>Identités de genres</a:t>
                      </a:r>
                      <a:endParaRPr lang="fr-FR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 smtClean="0">
                        <a:latin typeface="Garamond" panose="02020404030301010803" pitchFamily="18" charset="0"/>
                      </a:endParaRPr>
                    </a:p>
                    <a:p>
                      <a:pPr algn="ctr"/>
                      <a:r>
                        <a:rPr lang="fr-FR" dirty="0" smtClean="0">
                          <a:latin typeface="Garamond" panose="02020404030301010803" pitchFamily="18" charset="0"/>
                        </a:rPr>
                        <a:t>Gay /</a:t>
                      </a:r>
                      <a:r>
                        <a:rPr lang="fr-FR" baseline="0" dirty="0" smtClean="0">
                          <a:latin typeface="Garamond" panose="02020404030301010803" pitchFamily="18" charset="0"/>
                        </a:rPr>
                        <a:t> </a:t>
                      </a:r>
                      <a:r>
                        <a:rPr lang="fr-FR" baseline="0" dirty="0" smtClean="0">
                          <a:latin typeface="Garamond" panose="02020404030301010803" pitchFamily="18" charset="0"/>
                        </a:rPr>
                        <a:t>Lesbienne </a:t>
                      </a:r>
                      <a:r>
                        <a:rPr lang="fr-FR" baseline="0" dirty="0" smtClean="0">
                          <a:latin typeface="Garamond" panose="02020404030301010803" pitchFamily="18" charset="0"/>
                        </a:rPr>
                        <a:t>/ Personne homosexuelle / Personne hétérosexuelle</a:t>
                      </a:r>
                      <a:endParaRPr lang="fr-FR" dirty="0" smtClean="0">
                        <a:latin typeface="Garamond" panose="02020404030301010803" pitchFamily="18" charset="0"/>
                      </a:endParaRPr>
                    </a:p>
                    <a:p>
                      <a:pPr algn="ctr"/>
                      <a:endParaRPr lang="fr-FR" dirty="0" smtClean="0">
                        <a:latin typeface="Garamond" panose="02020404030301010803" pitchFamily="18" charset="0"/>
                      </a:endParaRPr>
                    </a:p>
                    <a:p>
                      <a:pPr algn="ctr"/>
                      <a:endParaRPr lang="fr-FR" dirty="0" smtClean="0">
                        <a:latin typeface="Garamond" panose="02020404030301010803" pitchFamily="18" charset="0"/>
                      </a:endParaRPr>
                    </a:p>
                    <a:p>
                      <a:pPr algn="ctr"/>
                      <a:endParaRPr lang="fr-FR" dirty="0" smtClean="0">
                        <a:latin typeface="Garamond" panose="02020404030301010803" pitchFamily="18" charset="0"/>
                      </a:endParaRPr>
                    </a:p>
                    <a:p>
                      <a:pPr algn="ctr"/>
                      <a:endParaRPr lang="fr-FR" dirty="0" smtClean="0">
                        <a:latin typeface="Garamond" panose="02020404030301010803" pitchFamily="18" charset="0"/>
                      </a:endParaRPr>
                    </a:p>
                    <a:p>
                      <a:pPr algn="ctr"/>
                      <a:endParaRPr lang="fr-FR" dirty="0" smtClean="0">
                        <a:latin typeface="Garamond" panose="02020404030301010803" pitchFamily="18" charset="0"/>
                      </a:endParaRPr>
                    </a:p>
                    <a:p>
                      <a:pPr algn="ctr"/>
                      <a:endParaRPr lang="fr-FR" dirty="0" smtClean="0">
                        <a:latin typeface="Garamond" panose="02020404030301010803" pitchFamily="18" charset="0"/>
                      </a:endParaRPr>
                    </a:p>
                    <a:p>
                      <a:pPr algn="ctr"/>
                      <a:endParaRPr lang="fr-FR" dirty="0" smtClean="0">
                        <a:latin typeface="Garamond" panose="02020404030301010803" pitchFamily="18" charset="0"/>
                      </a:endParaRPr>
                    </a:p>
                    <a:p>
                      <a:pPr algn="ctr"/>
                      <a:endParaRPr lang="fr-FR" dirty="0" smtClean="0">
                        <a:latin typeface="Garamond" panose="02020404030301010803" pitchFamily="18" charset="0"/>
                      </a:endParaRPr>
                    </a:p>
                    <a:p>
                      <a:pPr algn="ctr"/>
                      <a:endParaRPr lang="fr-FR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 smtClean="0">
                        <a:latin typeface="Garamond" panose="02020404030301010803" pitchFamily="18" charset="0"/>
                      </a:endParaRPr>
                    </a:p>
                    <a:p>
                      <a:pPr algn="ctr"/>
                      <a:r>
                        <a:rPr lang="fr-FR" dirty="0" smtClean="0">
                          <a:latin typeface="Garamond" panose="02020404030301010803" pitchFamily="18" charset="0"/>
                        </a:rPr>
                        <a:t>homme</a:t>
                      </a:r>
                      <a:r>
                        <a:rPr lang="fr-FR" baseline="0" dirty="0" smtClean="0">
                          <a:latin typeface="Garamond" panose="02020404030301010803" pitchFamily="18" charset="0"/>
                        </a:rPr>
                        <a:t> / femme / Personne cis-genre / Personne Trans- genre. </a:t>
                      </a:r>
                      <a:endParaRPr lang="fr-FR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716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7262" y="193964"/>
            <a:ext cx="8596668" cy="397164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latin typeface="Garamond" panose="02020404030301010803" pitchFamily="18" charset="0"/>
              </a:rPr>
              <a:t>Temps 3 : Que dit la loi ?</a:t>
            </a:r>
            <a:r>
              <a:rPr lang="fr-FR" dirty="0">
                <a:latin typeface="Garamond" panose="02020404030301010803" pitchFamily="18" charset="0"/>
              </a:rPr>
              <a:t/>
            </a:r>
            <a:br>
              <a:rPr lang="fr-FR" dirty="0">
                <a:latin typeface="Garamond" panose="02020404030301010803" pitchFamily="18" charset="0"/>
              </a:rPr>
            </a:br>
            <a:r>
              <a:rPr lang="fr-FR" sz="2800" dirty="0">
                <a:solidFill>
                  <a:schemeClr val="accent2">
                    <a:lumMod val="75000"/>
                  </a:schemeClr>
                </a:solidFill>
                <a:latin typeface="Garamond" panose="02020404030301010803" pitchFamily="18" charset="0"/>
              </a:rPr>
              <a:t>(</a:t>
            </a:r>
            <a:r>
              <a:rPr lang="fr-FR" sz="2800" dirty="0" smtClean="0">
                <a:solidFill>
                  <a:schemeClr val="accent2">
                    <a:lumMod val="75000"/>
                  </a:schemeClr>
                </a:solidFill>
                <a:latin typeface="Garamond" panose="02020404030301010803" pitchFamily="18" charset="0"/>
              </a:rPr>
              <a:t>10 </a:t>
            </a:r>
            <a:r>
              <a:rPr lang="fr-FR" sz="2800" dirty="0">
                <a:solidFill>
                  <a:schemeClr val="accent2">
                    <a:lumMod val="75000"/>
                  </a:schemeClr>
                </a:solidFill>
                <a:latin typeface="Garamond" panose="02020404030301010803" pitchFamily="18" charset="0"/>
              </a:rPr>
              <a:t>min)</a:t>
            </a:r>
            <a:endParaRPr lang="fr-FR" sz="2800" dirty="0">
              <a:latin typeface="Garamond" panose="02020404030301010803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468583"/>
            <a:ext cx="8596668" cy="45727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2800" dirty="0" smtClean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fr-FR" sz="2800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fr-FR" sz="2800" dirty="0">
              <a:latin typeface="Garamond" panose="02020404030301010803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77334" y="1184392"/>
            <a:ext cx="8793018" cy="525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b="1" u="sng" dirty="0" smtClean="0">
                <a:solidFill>
                  <a:srgbClr val="C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L'homophobie</a:t>
            </a:r>
            <a:r>
              <a:rPr lang="fr-FR" dirty="0" smtClean="0">
                <a:solidFill>
                  <a:srgbClr val="C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est une manifestation de haine à l'égard d'une personne ou d'un groupe de personnes, en raison de leur orientation sexuelle, réelle ou supposée.</a:t>
            </a:r>
            <a:endParaRPr lang="fr-FR" dirty="0" smtClean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u="sng" dirty="0" smtClean="0">
                <a:solidFill>
                  <a:srgbClr val="C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Supposée :</a:t>
            </a:r>
            <a:r>
              <a:rPr lang="fr-FR" dirty="0" smtClean="0">
                <a:solidFill>
                  <a:srgbClr val="C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Car la personne tenant des propos homophobes peut penser qu’une personne est homosexuelle par son habillement ou ses manières (expression de genre) alors qu’il n’en n’est rien.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fr-FR" dirty="0" smtClean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b="1" u="sng" dirty="0" smtClean="0">
                <a:solidFill>
                  <a:schemeClr val="accent1">
                    <a:lumMod val="75000"/>
                  </a:schemeClr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Injure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 :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L'injure est une parole, un écrit ou une expression, adressés à une personne dans l'intention de la blesser ou de l'offenser.</a:t>
            </a:r>
            <a:endParaRPr lang="fr-FR" dirty="0" smtClean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 smtClean="0">
                <a:solidFill>
                  <a:schemeClr val="accent1">
                    <a:lumMod val="75000"/>
                  </a:schemeClr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L’injure est publique dès qu’une tiers-personne est témoin. </a:t>
            </a:r>
            <a:endParaRPr lang="fr-FR" dirty="0" smtClean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b="1" u="sng" dirty="0" smtClean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Diffamation</a:t>
            </a:r>
            <a:r>
              <a:rPr lang="fr-FR" dirty="0" smtClean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 : La diffamation consiste à porter à la connaissance du public un fait qui porte atteinte à l'honneur ou à la considération d'une personne</a:t>
            </a:r>
            <a:endParaRPr lang="fr-FR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 smtClean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La diffamation est non publique dans le cadre d’une lettre privée par ex. </a:t>
            </a:r>
            <a:endParaRPr lang="fr-FR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b="1" u="sng" dirty="0" smtClean="0">
                <a:solidFill>
                  <a:srgbClr val="0070C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Violence sexuelle</a:t>
            </a:r>
            <a:r>
              <a:rPr lang="fr-FR" dirty="0" smtClean="0">
                <a:solidFill>
                  <a:srgbClr val="0070C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 : Les violences à caractère sexuel recouvrent les situations dans lesquelles </a:t>
            </a:r>
            <a:r>
              <a:rPr lang="fr-FR" b="1" dirty="0" smtClean="0">
                <a:solidFill>
                  <a:srgbClr val="0070C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une personne impose à autrui un ou des comportements, un ou des propos (oral ou écrit) à caractère sexuel. </a:t>
            </a:r>
            <a:r>
              <a:rPr lang="fr-FR" dirty="0" smtClean="0">
                <a:solidFill>
                  <a:srgbClr val="0070C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En d’autres termes, ils sont subis et non désirés par la victime</a:t>
            </a:r>
            <a:endParaRPr lang="fr-FR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26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2576945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u="sng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Mise en situation 1</a:t>
            </a:r>
            <a:r>
              <a:rPr lang="fr-FR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 </a:t>
            </a:r>
            <a:r>
              <a:rPr lang="fr-FR" dirty="0" smtClean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:</a:t>
            </a:r>
            <a:br>
              <a:rPr lang="fr-FR" dirty="0" smtClean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</a:br>
            <a:r>
              <a:rPr lang="fr-FR" sz="3100" dirty="0" smtClean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fr-FR" sz="31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Je suis au lycée. Je me rends aux toilettes lors de la récréation. Un élève d’une autre classe y rentre puis </a:t>
            </a:r>
            <a:r>
              <a:rPr lang="fr-FR" sz="3100" dirty="0" smtClean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ressort </a:t>
            </a:r>
            <a:r>
              <a:rPr lang="fr-FR" sz="31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aussitôt. 5 min plus tard je reçois un texto de cette personne disant « je ne reste pas avec toi dans les toilettes sale pédé »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3297383"/>
            <a:ext cx="8596668" cy="27439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u="sng" dirty="0"/>
              <a:t>Il s’agit</a:t>
            </a:r>
            <a:r>
              <a:rPr lang="fr-FR" b="1" dirty="0"/>
              <a:t> : </a:t>
            </a:r>
          </a:p>
          <a:p>
            <a:r>
              <a:rPr lang="fr-FR" dirty="0"/>
              <a:t>A : D’une violence sexuelle </a:t>
            </a:r>
          </a:p>
          <a:p>
            <a:r>
              <a:rPr lang="fr-FR" dirty="0"/>
              <a:t>B : D’une injure homophobe publique </a:t>
            </a:r>
          </a:p>
          <a:p>
            <a:r>
              <a:rPr lang="fr-FR" dirty="0"/>
              <a:t>C : D’une injure homophobe non publique </a:t>
            </a:r>
          </a:p>
          <a:p>
            <a:r>
              <a:rPr lang="fr-FR" dirty="0"/>
              <a:t>D : Une diffamation homophobe </a:t>
            </a:r>
          </a:p>
        </p:txBody>
      </p:sp>
    </p:spTree>
    <p:extLst>
      <p:ext uri="{BB962C8B-B14F-4D97-AF65-F5344CB8AC3E}">
        <p14:creationId xmlns:p14="http://schemas.microsoft.com/office/powerpoint/2010/main" val="425687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199</TotalTime>
  <Words>320</Words>
  <Application>Microsoft Office PowerPoint</Application>
  <PresentationFormat>Grand écran</PresentationFormat>
  <Paragraphs>110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2" baseType="lpstr">
      <vt:lpstr>Arial</vt:lpstr>
      <vt:lpstr>Calibri</vt:lpstr>
      <vt:lpstr>Garamond</vt:lpstr>
      <vt:lpstr>Times New Roman</vt:lpstr>
      <vt:lpstr>Trebuchet MS</vt:lpstr>
      <vt:lpstr>Wingdings</vt:lpstr>
      <vt:lpstr>Wingdings 3</vt:lpstr>
      <vt:lpstr>Facette</vt:lpstr>
      <vt:lpstr>Intervention </vt:lpstr>
      <vt:lpstr>Introduction</vt:lpstr>
      <vt:lpstr>Temps 1 : Analyse d’une vidéo (15 min) </vt:lpstr>
      <vt:lpstr>Vidéos proposées</vt:lpstr>
      <vt:lpstr>Tableau élève</vt:lpstr>
      <vt:lpstr>Temps 2 : Echange autour des vidéos (15 min)</vt:lpstr>
      <vt:lpstr>Correction tableau Orientations sexuelles et romantiques &amp; Identités de genres</vt:lpstr>
      <vt:lpstr>Temps 3 : Que dit la loi ? (10 min)</vt:lpstr>
      <vt:lpstr>Mise en situation 1 :  Je suis au lycée. Je me rends aux toilettes lors de la récréation. Un élève d’une autre classe y rentre puis ressort aussitôt. 5 min plus tard je reçois un texto de cette personne disant « je ne reste pas avec toi dans les toilettes sale pédé »</vt:lpstr>
      <vt:lpstr>Il s’agit d’une injure non publique </vt:lpstr>
      <vt:lpstr>Réponse C : 1500 euros d’amende </vt:lpstr>
      <vt:lpstr>Mise en situation 2 :  Je suis une fille en classe de 3ème. J’aime mes cheveux courts et porter des pantalons larges et des sweats à capuche. L’autre jour, en entrant en classe, un camarade dit haut et fort « Hey la lesbienne, t’es un mec ou une meuf en fait ? »</vt:lpstr>
      <vt:lpstr>Il s’agit d’une diffamation publique</vt:lpstr>
      <vt:lpstr>Réponse C : 1 an d’emprisonnement et 45000 euros d’amende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Intervention </dc:title>
  <dc:creator>Compte Microsoft</dc:creator>
  <cp:lastModifiedBy>Compte Microsoft</cp:lastModifiedBy>
  <cp:revision>12</cp:revision>
  <dcterms:created xsi:type="dcterms:W3CDTF">2023-05-11T07:48:47Z</dcterms:created>
  <dcterms:modified xsi:type="dcterms:W3CDTF">2023-05-16T19:03:52Z</dcterms:modified>
</cp:coreProperties>
</file>